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70" r:id="rId3"/>
    <p:sldId id="257" r:id="rId4"/>
    <p:sldId id="258" r:id="rId5"/>
    <p:sldId id="259" r:id="rId6"/>
    <p:sldId id="260" r:id="rId7"/>
    <p:sldId id="272" r:id="rId8"/>
    <p:sldId id="274" r:id="rId9"/>
    <p:sldId id="261" r:id="rId10"/>
    <p:sldId id="262" r:id="rId11"/>
    <p:sldId id="263" r:id="rId12"/>
    <p:sldId id="264" r:id="rId13"/>
    <p:sldId id="273" r:id="rId14"/>
    <p:sldId id="267" r:id="rId15"/>
    <p:sldId id="268" r:id="rId16"/>
    <p:sldId id="26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3" d="100"/>
          <a:sy n="73" d="100"/>
        </p:scale>
        <p:origin x="147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3e724604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3e724604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e72460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e72460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19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e72460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e72460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e72460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3e72460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3e724604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3e724604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3e724604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3e724604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e72460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e72460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e724604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e724604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 6476 Project 3</a:t>
            </a:r>
            <a:endParaRPr dirty="0"/>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Karan Sarkar</a:t>
            </a:r>
            <a:endParaRPr dirty="0"/>
          </a:p>
          <a:p>
            <a:pPr marL="0" lvl="0" indent="0" algn="ctr" rtl="0">
              <a:spcBef>
                <a:spcPts val="0"/>
              </a:spcBef>
              <a:spcAft>
                <a:spcPts val="0"/>
              </a:spcAft>
              <a:buNone/>
            </a:pPr>
            <a:r>
              <a:rPr lang="en-US" dirty="0" smtClean="0"/>
              <a:t>ksarkar9</a:t>
            </a:r>
            <a:endParaRPr dirty="0"/>
          </a:p>
          <a:p>
            <a:pPr marL="0" lvl="0" indent="0" algn="ctr" rtl="0">
              <a:spcBef>
                <a:spcPts val="0"/>
              </a:spcBef>
              <a:spcAft>
                <a:spcPts val="0"/>
              </a:spcAft>
              <a:buNone/>
            </a:pPr>
            <a:r>
              <a:rPr lang="en" dirty="0" smtClean="0"/>
              <a:t>903569592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endParaRPr dirty="0"/>
          </a:p>
        </p:txBody>
      </p:sp>
      <p:sp>
        <p:nvSpPr>
          <p:cNvPr id="96" name="Google Shape;96;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dirty="0"/>
              <a:t>&lt;insert feature matching visualization of Gaudi from proj3.ipynb &gt;</a:t>
            </a:r>
          </a:p>
          <a:p>
            <a:pPr marL="0" lvl="0" indent="0" algn="l" rtl="0">
              <a:spcBef>
                <a:spcPts val="0"/>
              </a:spcBef>
              <a:spcAft>
                <a:spcPts val="0"/>
              </a:spcAft>
              <a:buClr>
                <a:schemeClr val="dk1"/>
              </a:buClr>
              <a:buSzPts val="1100"/>
              <a:buFont typeface="Arial"/>
              <a:buNone/>
            </a:pPr>
            <a:endParaRPr dirty="0"/>
          </a:p>
        </p:txBody>
      </p:sp>
      <p:sp>
        <p:nvSpPr>
          <p:cNvPr id="97" name="Google Shape;97;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&lt;Describe your implementation of feature matching</a:t>
            </a:r>
            <a:r>
              <a:rPr lang="en-US" dirty="0" smtClean="0"/>
              <a:t>.&gt;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smtClean="0"/>
              <a:t>First I matched each </a:t>
            </a:r>
            <a:r>
              <a:rPr lang="en-US" dirty="0" err="1" smtClean="0"/>
              <a:t>keypoint</a:t>
            </a:r>
            <a:r>
              <a:rPr lang="en-US" dirty="0" smtClean="0"/>
              <a:t> in image1 to the closest key point in image 2. Then, I eliminated all the pairs whose NN1/NN2 ratio was to high. Then I sorted the remaining points by their NN1 distance and returned the pairs.</a:t>
            </a:r>
            <a:endParaRPr dirty="0"/>
          </a:p>
        </p:txBody>
      </p:sp>
      <p:pic>
        <p:nvPicPr>
          <p:cNvPr id="2" name="Picture 1"/>
          <p:cNvPicPr>
            <a:picLocks noChangeAspect="1"/>
          </p:cNvPicPr>
          <p:nvPr/>
        </p:nvPicPr>
        <p:blipFill>
          <a:blip r:embed="rId3"/>
          <a:stretch>
            <a:fillRect/>
          </a:stretch>
        </p:blipFill>
        <p:spPr>
          <a:xfrm>
            <a:off x="311700" y="1879600"/>
            <a:ext cx="3800475" cy="1962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 Ground Truth Comparison</a:t>
            </a:r>
            <a:endParaRPr dirty="0"/>
          </a:p>
        </p:txBody>
      </p:sp>
      <p:sp>
        <p:nvSpPr>
          <p:cNvPr id="103" name="Google Shape;10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Notre Dame from proj3.ipynb here&gt;</a:t>
            </a:r>
            <a:endParaRPr dirty="0"/>
          </a:p>
        </p:txBody>
      </p:sp>
      <p:sp>
        <p:nvSpPr>
          <p:cNvPr id="104" name="Google Shape;10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Rushmore from proj3.ipynb here&gt;</a:t>
            </a:r>
          </a:p>
        </p:txBody>
      </p:sp>
      <p:pic>
        <p:nvPicPr>
          <p:cNvPr id="3" name="Picture 2"/>
          <p:cNvPicPr>
            <a:picLocks noChangeAspect="1"/>
          </p:cNvPicPr>
          <p:nvPr/>
        </p:nvPicPr>
        <p:blipFill>
          <a:blip r:embed="rId3"/>
          <a:stretch>
            <a:fillRect/>
          </a:stretch>
        </p:blipFill>
        <p:spPr>
          <a:xfrm>
            <a:off x="4832400" y="2209391"/>
            <a:ext cx="3829050" cy="1952625"/>
          </a:xfrm>
          <a:prstGeom prst="rect">
            <a:avLst/>
          </a:prstGeom>
        </p:spPr>
      </p:pic>
      <p:pic>
        <p:nvPicPr>
          <p:cNvPr id="4" name="Picture 3"/>
          <p:cNvPicPr>
            <a:picLocks noChangeAspect="1"/>
          </p:cNvPicPr>
          <p:nvPr/>
        </p:nvPicPr>
        <p:blipFill>
          <a:blip r:embed="rId4"/>
          <a:stretch>
            <a:fillRect/>
          </a:stretch>
        </p:blipFill>
        <p:spPr>
          <a:xfrm>
            <a:off x="497137" y="2036625"/>
            <a:ext cx="3629025" cy="266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r>
              <a:rPr lang="en" dirty="0"/>
              <a:t>: </a:t>
            </a:r>
            <a:r>
              <a:rPr lang="en-US" dirty="0"/>
              <a:t>Ground Truth Comparison</a:t>
            </a:r>
            <a:endParaRPr dirty="0"/>
          </a:p>
        </p:txBody>
      </p:sp>
      <p:sp>
        <p:nvSpPr>
          <p:cNvPr id="110" name="Google Shape;110;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&lt;Insert visualization of ground truth comparison with Gaudi from proj3.ipynb here&gt;</a:t>
            </a:r>
          </a:p>
        </p:txBody>
      </p:sp>
      <p:sp>
        <p:nvSpPr>
          <p:cNvPr id="111" name="Google Shape;111;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buNone/>
            </a:pPr>
            <a:r>
              <a:rPr lang="en-US" dirty="0"/>
              <a:t>&lt;Insert numerical performances on each image pair here</a:t>
            </a:r>
            <a:r>
              <a:rPr lang="en-US" dirty="0" smtClean="0"/>
              <a:t>.&gt;</a:t>
            </a:r>
          </a:p>
          <a:p>
            <a:pPr marL="0" lvl="0" indent="0">
              <a:buNone/>
            </a:pPr>
            <a:endParaRPr lang="en-US" dirty="0"/>
          </a:p>
          <a:p>
            <a:pPr marL="0" lvl="0" indent="0">
              <a:buNone/>
            </a:pPr>
            <a:r>
              <a:rPr lang="en-US" dirty="0" smtClean="0"/>
              <a:t>Notre Dame 0.86</a:t>
            </a:r>
          </a:p>
          <a:p>
            <a:pPr marL="0" lvl="0" indent="0">
              <a:buNone/>
            </a:pPr>
            <a:r>
              <a:rPr lang="en-US" dirty="0" smtClean="0"/>
              <a:t>Rushmore 0.88</a:t>
            </a:r>
          </a:p>
          <a:p>
            <a:pPr marL="0" lvl="0" indent="0">
              <a:buNone/>
            </a:pPr>
            <a:r>
              <a:rPr lang="en-US" dirty="0" smtClean="0"/>
              <a:t>Gaudi 0</a:t>
            </a:r>
            <a:endParaRPr dirty="0"/>
          </a:p>
        </p:txBody>
      </p:sp>
      <p:pic>
        <p:nvPicPr>
          <p:cNvPr id="2" name="Picture 1"/>
          <p:cNvPicPr>
            <a:picLocks noChangeAspect="1"/>
          </p:cNvPicPr>
          <p:nvPr/>
        </p:nvPicPr>
        <p:blipFill>
          <a:blip r:embed="rId3"/>
          <a:stretch>
            <a:fillRect/>
          </a:stretch>
        </p:blipFill>
        <p:spPr>
          <a:xfrm>
            <a:off x="311700" y="2157140"/>
            <a:ext cx="3829050" cy="1952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985F-77FD-4AC7-AD0A-F0F07DDBACCC}"/>
              </a:ext>
            </a:extLst>
          </p:cNvPr>
          <p:cNvSpPr>
            <a:spLocks noGrp="1"/>
          </p:cNvSpPr>
          <p:nvPr>
            <p:ph type="title"/>
          </p:nvPr>
        </p:nvSpPr>
        <p:spPr/>
        <p:txBody>
          <a:bodyPr/>
          <a:lstStyle/>
          <a:p>
            <a:r>
              <a:rPr lang="en-US" dirty="0"/>
              <a:t>Results: Discussion</a:t>
            </a:r>
          </a:p>
        </p:txBody>
      </p:sp>
      <p:sp>
        <p:nvSpPr>
          <p:cNvPr id="3" name="Text Placeholder 2">
            <a:extLst>
              <a:ext uri="{FF2B5EF4-FFF2-40B4-BE49-F238E27FC236}">
                <a16:creationId xmlns:a16="http://schemas.microsoft.com/office/drawing/2014/main" id="{24B4527C-6228-4164-ABEF-11D91D78BEAA}"/>
              </a:ext>
            </a:extLst>
          </p:cNvPr>
          <p:cNvSpPr>
            <a:spLocks noGrp="1"/>
          </p:cNvSpPr>
          <p:nvPr>
            <p:ph type="body" idx="1"/>
          </p:nvPr>
        </p:nvSpPr>
        <p:spPr/>
        <p:txBody>
          <a:bodyPr/>
          <a:lstStyle/>
          <a:p>
            <a:r>
              <a:rPr lang="en-US" dirty="0"/>
              <a:t>&lt;Discuss the results. Why is the performance on some of the image pairs much better than the </a:t>
            </a:r>
            <a:r>
              <a:rPr lang="en-US" dirty="0" smtClean="0"/>
              <a:t>others?&gt;</a:t>
            </a:r>
          </a:p>
          <a:p>
            <a:endParaRPr lang="en-US" dirty="0"/>
          </a:p>
          <a:p>
            <a:pPr marL="139700" indent="0">
              <a:buNone/>
            </a:pPr>
            <a:r>
              <a:rPr lang="en-US" dirty="0" smtClean="0"/>
              <a:t>The Gaudi image had worse performance. This was probably because it had more significantly different lighting between images. </a:t>
            </a:r>
            <a:endParaRPr lang="en-US" dirty="0"/>
          </a:p>
        </p:txBody>
      </p:sp>
      <p:sp>
        <p:nvSpPr>
          <p:cNvPr id="4" name="Text Placeholder 3">
            <a:extLst>
              <a:ext uri="{FF2B5EF4-FFF2-40B4-BE49-F238E27FC236}">
                <a16:creationId xmlns:a16="http://schemas.microsoft.com/office/drawing/2014/main" id="{603FD5A4-6361-4853-BDCD-75682D049F65}"/>
              </a:ext>
            </a:extLst>
          </p:cNvPr>
          <p:cNvSpPr>
            <a:spLocks noGrp="1"/>
          </p:cNvSpPr>
          <p:nvPr>
            <p:ph type="body" idx="2"/>
          </p:nvPr>
        </p:nvSpPr>
        <p:spPr/>
        <p:txBody>
          <a:bodyPr/>
          <a:lstStyle/>
          <a:p>
            <a:r>
              <a:rPr lang="en-US" dirty="0"/>
              <a:t>&lt;What sort of things could be done to improve performance on the Gaudi image </a:t>
            </a:r>
            <a:r>
              <a:rPr lang="en-US" dirty="0" smtClean="0"/>
              <a:t>pair?&gt;</a:t>
            </a:r>
          </a:p>
          <a:p>
            <a:endParaRPr lang="en-US" dirty="0"/>
          </a:p>
          <a:p>
            <a:pPr marL="139700" indent="0">
              <a:buNone/>
            </a:pPr>
            <a:r>
              <a:rPr lang="en-US" dirty="0" smtClean="0"/>
              <a:t>You could</a:t>
            </a:r>
            <a:r>
              <a:rPr lang="en-US" dirty="0" smtClean="0"/>
              <a:t> normalize the pixels in each image.</a:t>
            </a:r>
            <a:endParaRPr lang="en-US" dirty="0"/>
          </a:p>
        </p:txBody>
      </p:sp>
    </p:spTree>
    <p:extLst>
      <p:ext uri="{BB962C8B-B14F-4D97-AF65-F5344CB8AC3E}">
        <p14:creationId xmlns:p14="http://schemas.microsoft.com/office/powerpoint/2010/main" val="67219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&lt;Describe what you have learned in this project. Feel free to include any challenges you ran into</a:t>
            </a:r>
            <a:r>
              <a:rPr lang="en" dirty="0" smtClean="0"/>
              <a:t>.&gt;</a:t>
            </a:r>
          </a:p>
          <a:p>
            <a:pPr marL="0" lvl="0" indent="0" algn="l" rtl="0">
              <a:spcBef>
                <a:spcPts val="0"/>
              </a:spcBef>
              <a:spcAft>
                <a:spcPts val="1600"/>
              </a:spcAft>
              <a:buNone/>
            </a:pPr>
            <a:endParaRPr lang="en" dirty="0"/>
          </a:p>
          <a:p>
            <a:pPr marL="0" lvl="0" indent="0" algn="l" rtl="0">
              <a:spcBef>
                <a:spcPts val="0"/>
              </a:spcBef>
              <a:spcAft>
                <a:spcPts val="1600"/>
              </a:spcAft>
              <a:buNone/>
            </a:pPr>
            <a:r>
              <a:rPr lang="en" dirty="0" smtClean="0"/>
              <a:t>I had a lot of trouble debugging the project. One troublesome was the appearance of nans in the features. I wrote code to filter out the nans. But it was buggy and instead lead to bad matching accuracy.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DA81-384F-44FB-B9DB-C322008C6E98}"/>
              </a:ext>
            </a:extLst>
          </p:cNvPr>
          <p:cNvSpPr>
            <a:spLocks noGrp="1"/>
          </p:cNvSpPr>
          <p:nvPr>
            <p:ph type="title"/>
          </p:nvPr>
        </p:nvSpPr>
        <p:spPr/>
        <p:txBody>
          <a:bodyPr/>
          <a:lstStyle/>
          <a:p>
            <a:r>
              <a:rPr lang="en-US" dirty="0"/>
              <a:t>Extra Credit: Sift Parameter variations</a:t>
            </a:r>
          </a:p>
        </p:txBody>
      </p:sp>
      <p:sp>
        <p:nvSpPr>
          <p:cNvPr id="3" name="Text Placeholder 2">
            <a:extLst>
              <a:ext uri="{FF2B5EF4-FFF2-40B4-BE49-F238E27FC236}">
                <a16:creationId xmlns:a16="http://schemas.microsoft.com/office/drawing/2014/main" id="{2DD6E52A-1F69-4E56-B848-39AACA9D4DBD}"/>
              </a:ext>
            </a:extLst>
          </p:cNvPr>
          <p:cNvSpPr>
            <a:spLocks noGrp="1"/>
          </p:cNvSpPr>
          <p:nvPr>
            <p:ph type="body" idx="1"/>
          </p:nvPr>
        </p:nvSpPr>
        <p:spPr/>
        <p:txBody>
          <a:bodyPr/>
          <a:lstStyle/>
          <a:p>
            <a:pPr marL="114300" indent="0">
              <a:buNone/>
            </a:pPr>
            <a:r>
              <a:rPr lang="en-US" dirty="0" smtClean="0"/>
              <a:t>I tried changing the normalization. Raising the vectors to 0.7 instead of 0.9 resulted in 0.84 accuracy as opposed to 0.86.  Increasing it 0.95 instead of 0.9 resulted in 0.83. 0.9 does seem to be something of a </a:t>
            </a:r>
            <a:r>
              <a:rPr lang="en-US" smtClean="0"/>
              <a:t>sweet spot.</a:t>
            </a:r>
            <a:endParaRPr lang="en-US" dirty="0"/>
          </a:p>
        </p:txBody>
      </p:sp>
    </p:spTree>
    <p:extLst>
      <p:ext uri="{BB962C8B-B14F-4D97-AF65-F5344CB8AC3E}">
        <p14:creationId xmlns:p14="http://schemas.microsoft.com/office/powerpoint/2010/main" val="340821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D804-EB71-45BD-B0CB-B61147238B52}"/>
              </a:ext>
            </a:extLst>
          </p:cNvPr>
          <p:cNvSpPr>
            <a:spLocks noGrp="1"/>
          </p:cNvSpPr>
          <p:nvPr>
            <p:ph type="title"/>
          </p:nvPr>
        </p:nvSpPr>
        <p:spPr/>
        <p:txBody>
          <a:bodyPr/>
          <a:lstStyle/>
          <a:p>
            <a:r>
              <a:rPr lang="en-US" dirty="0"/>
              <a:t>Extra Credit: Custom Image Pairs</a:t>
            </a:r>
          </a:p>
        </p:txBody>
      </p:sp>
      <p:sp>
        <p:nvSpPr>
          <p:cNvPr id="3" name="Text Placeholder 2">
            <a:extLst>
              <a:ext uri="{FF2B5EF4-FFF2-40B4-BE49-F238E27FC236}">
                <a16:creationId xmlns:a16="http://schemas.microsoft.com/office/drawing/2014/main" id="{E01763C0-2204-46E1-90D3-112EB98E0C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31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Gradescope</a:t>
            </a:r>
            <a:r>
              <a:rPr lang="en-US" dirty="0"/>
              <a:t> Group Quiz Collaboration Photo</a:t>
            </a:r>
            <a:endParaRPr dirty="0"/>
          </a:p>
        </p:txBody>
      </p:sp>
      <p:sp>
        <p:nvSpPr>
          <p:cNvPr id="61" name="Google Shape;61;p14"/>
          <p:cNvSpPr txBox="1">
            <a:spLocks noGrp="1"/>
          </p:cNvSpPr>
          <p:nvPr>
            <p:ph type="body" idx="1"/>
          </p:nvPr>
        </p:nvSpPr>
        <p:spPr>
          <a:xfrm>
            <a:off x="311699" y="1152475"/>
            <a:ext cx="8520599"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&lt;Insert a picture showing that you and your group met to discuss the quiz and basic concepts of the project&gt;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676" y="1546738"/>
            <a:ext cx="4991456" cy="3328747"/>
          </a:xfrm>
          <a:prstGeom prst="rect">
            <a:avLst/>
          </a:prstGeom>
        </p:spPr>
      </p:pic>
    </p:spTree>
    <p:extLst>
      <p:ext uri="{BB962C8B-B14F-4D97-AF65-F5344CB8AC3E}">
        <p14:creationId xmlns:p14="http://schemas.microsoft.com/office/powerpoint/2010/main" val="383449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a:t>
            </a:r>
            <a:r>
              <a:rPr lang="en-US" dirty="0" err="1"/>
              <a:t>HarrisNet</a:t>
            </a:r>
            <a:endParaRPr dirty="0"/>
          </a:p>
        </p:txBody>
      </p:sp>
      <p:sp>
        <p:nvSpPr>
          <p:cNvPr id="61" name="Google Shape;61;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&lt;insert visualization of Notre Dame interest points from proj3.ipynb here&gt;</a:t>
            </a:r>
            <a:endParaRPr dirty="0"/>
          </a:p>
        </p:txBody>
      </p:sp>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&lt; insert visualization of Rushmore interest points from proj3.ipynb here &gt;</a:t>
            </a:r>
            <a:endParaRPr lang="en-US" b="1" dirty="0"/>
          </a:p>
          <a:p>
            <a:pPr marL="0" lvl="0" indent="0">
              <a:spcAft>
                <a:spcPts val="1600"/>
              </a:spcAft>
              <a:buNone/>
            </a:pPr>
            <a:endParaRPr dirty="0"/>
          </a:p>
        </p:txBody>
      </p:sp>
      <p:pic>
        <p:nvPicPr>
          <p:cNvPr id="2" name="Picture 1"/>
          <p:cNvPicPr>
            <a:picLocks noChangeAspect="1"/>
          </p:cNvPicPr>
          <p:nvPr/>
        </p:nvPicPr>
        <p:blipFill>
          <a:blip r:embed="rId3"/>
          <a:stretch>
            <a:fillRect/>
          </a:stretch>
        </p:blipFill>
        <p:spPr>
          <a:xfrm>
            <a:off x="777766" y="1952953"/>
            <a:ext cx="2133600" cy="2514600"/>
          </a:xfrm>
          <a:prstGeom prst="rect">
            <a:avLst/>
          </a:prstGeom>
        </p:spPr>
      </p:pic>
      <p:pic>
        <p:nvPicPr>
          <p:cNvPr id="3" name="Picture 2"/>
          <p:cNvPicPr>
            <a:picLocks noChangeAspect="1"/>
          </p:cNvPicPr>
          <p:nvPr/>
        </p:nvPicPr>
        <p:blipFill>
          <a:blip r:embed="rId4"/>
          <a:stretch>
            <a:fillRect/>
          </a:stretch>
        </p:blipFill>
        <p:spPr>
          <a:xfrm>
            <a:off x="4832400" y="1933903"/>
            <a:ext cx="3333750" cy="2552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HarrisNet</a:t>
            </a:r>
            <a:endParaRPr dirty="0"/>
          </a:p>
        </p:txBody>
      </p:sp>
      <p:sp>
        <p:nvSpPr>
          <p:cNvPr id="68" name="Google Shape;68;p15"/>
          <p:cNvSpPr txBox="1">
            <a:spLocks noGrp="1"/>
          </p:cNvSpPr>
          <p:nvPr>
            <p:ph type="body" idx="1"/>
          </p:nvPr>
        </p:nvSpPr>
        <p:spPr>
          <a:xfrm>
            <a:off x="264566" y="982793"/>
            <a:ext cx="3999900" cy="3416400"/>
          </a:xfrm>
          <a:prstGeom prst="rect">
            <a:avLst/>
          </a:prstGeom>
        </p:spPr>
        <p:txBody>
          <a:bodyPr spcFirstLastPara="1" wrap="square" lIns="91425" tIns="91425" rIns="91425" bIns="91425" anchor="t" anchorCtr="0">
            <a:noAutofit/>
          </a:bodyPr>
          <a:lstStyle/>
          <a:p>
            <a:pPr marL="0" lvl="0" indent="0">
              <a:spcBef>
                <a:spcPts val="1600"/>
              </a:spcBef>
              <a:buClr>
                <a:schemeClr val="dk1"/>
              </a:buClr>
              <a:buSzPts val="1100"/>
              <a:buNone/>
            </a:pPr>
            <a:r>
              <a:rPr lang="en-US" dirty="0"/>
              <a:t>&lt; insert visualization of Gaudi interest points from proj3.ipynb here &gt;</a:t>
            </a:r>
            <a:endParaRPr lang="en-US" b="1" dirty="0"/>
          </a:p>
          <a:p>
            <a:pPr marL="0" lvl="0" indent="0" algn="l" rtl="0">
              <a:spcBef>
                <a:spcPts val="1600"/>
              </a:spcBef>
              <a:spcAft>
                <a:spcPts val="1600"/>
              </a:spcAft>
              <a:buClr>
                <a:schemeClr val="dk1"/>
              </a:buClr>
              <a:buSzPts val="1100"/>
              <a:buFont typeface="Arial"/>
              <a:buNone/>
            </a:pPr>
            <a:endParaRPr dirty="0"/>
          </a:p>
        </p:txBody>
      </p:sp>
      <p:pic>
        <p:nvPicPr>
          <p:cNvPr id="2" name="Picture 1"/>
          <p:cNvPicPr>
            <a:picLocks noChangeAspect="1"/>
          </p:cNvPicPr>
          <p:nvPr/>
        </p:nvPicPr>
        <p:blipFill>
          <a:blip r:embed="rId3"/>
          <a:stretch>
            <a:fillRect/>
          </a:stretch>
        </p:blipFill>
        <p:spPr>
          <a:xfrm>
            <a:off x="530966" y="2146902"/>
            <a:ext cx="3467100" cy="25050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 HarrisNet</a:t>
            </a:r>
            <a:endParaRPr dirty="0"/>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&lt;Describe how the </a:t>
            </a:r>
            <a:r>
              <a:rPr lang="en-US" dirty="0" err="1"/>
              <a:t>HarrisNet</a:t>
            </a:r>
            <a:r>
              <a:rPr lang="en-US" dirty="0"/>
              <a:t> you implemented mirrors the original </a:t>
            </a:r>
            <a:r>
              <a:rPr lang="en-US" dirty="0" err="1"/>
              <a:t>harris</a:t>
            </a:r>
            <a:r>
              <a:rPr lang="en-US" dirty="0"/>
              <a:t> corner detector process. (First describe Harris) What does each layer do? How are the operations we perform equivalent</a:t>
            </a:r>
            <a:r>
              <a:rPr lang="en-US" dirty="0" smtClean="0"/>
              <a:t>?)&gt;</a:t>
            </a:r>
          </a:p>
          <a:p>
            <a:pPr marL="0" lvl="0" indent="0">
              <a:spcAft>
                <a:spcPts val="1600"/>
              </a:spcAft>
              <a:buNone/>
            </a:pPr>
            <a:r>
              <a:rPr lang="en-US" dirty="0" smtClean="0"/>
              <a:t>In </a:t>
            </a:r>
            <a:r>
              <a:rPr lang="en-US" dirty="0" err="1" smtClean="0"/>
              <a:t>HarrisNet</a:t>
            </a:r>
            <a:r>
              <a:rPr lang="en-US" dirty="0" smtClean="0"/>
              <a:t>, first the second moment matrix is computed. The eigenvalues represent </a:t>
            </a:r>
            <a:r>
              <a:rPr lang="en-US" dirty="0" smtClean="0"/>
              <a:t>the maximal and minimal amounts of change in a direction. We compute the corner score based on the eigenvalues. </a:t>
            </a:r>
            <a:r>
              <a:rPr lang="en-US" dirty="0" smtClean="0"/>
              <a:t>Second, the second moment matrix is used to compute the corner score. Third</a:t>
            </a:r>
            <a:r>
              <a:rPr lang="en-US" dirty="0" smtClean="0"/>
              <a:t>, we eliminate points with low corner score. Lastly, we select points that are at local maxima. </a:t>
            </a:r>
          </a:p>
          <a:p>
            <a:pPr marL="0" lvl="0" indent="0">
              <a:spcAft>
                <a:spcPts val="1600"/>
              </a:spcAft>
              <a:buNone/>
            </a:pPr>
            <a:r>
              <a:rPr lang="en-US" dirty="0" smtClean="0"/>
              <a:t>We implemented this using </a:t>
            </a:r>
            <a:r>
              <a:rPr lang="en-US" dirty="0" err="1" smtClean="0"/>
              <a:t>Pytorch</a:t>
            </a:r>
            <a:r>
              <a:rPr lang="en-US" dirty="0" smtClean="0"/>
              <a:t> convolutional layers</a:t>
            </a:r>
            <a:r>
              <a:rPr lang="en-US" dirty="0"/>
              <a:t>. </a:t>
            </a:r>
            <a:r>
              <a:rPr lang="en-US" dirty="0" err="1" smtClean="0"/>
              <a:t>ChannelProductLayer</a:t>
            </a:r>
            <a:r>
              <a:rPr lang="en-US" dirty="0" smtClean="0"/>
              <a:t> essentially takes an outer product to compute the second moment matrix component values. </a:t>
            </a:r>
            <a:r>
              <a:rPr lang="en-US" dirty="0"/>
              <a:t>In </a:t>
            </a:r>
            <a:r>
              <a:rPr lang="en-US" dirty="0" err="1" smtClean="0"/>
              <a:t>SecondMomentMatrixLayer</a:t>
            </a:r>
            <a:r>
              <a:rPr lang="en-US" dirty="0" smtClean="0"/>
              <a:t>, We </a:t>
            </a:r>
            <a:r>
              <a:rPr lang="en-US" dirty="0" smtClean="0"/>
              <a:t>used a convolutional Gaussian layer to compute the second moment matrix. This performs a weighted sum of values from the </a:t>
            </a:r>
            <a:r>
              <a:rPr lang="en-US" dirty="0"/>
              <a:t>previous layer . </a:t>
            </a:r>
            <a:r>
              <a:rPr lang="en-US" dirty="0" err="1" smtClean="0"/>
              <a:t>CornerResponseLayer</a:t>
            </a:r>
            <a:r>
              <a:rPr lang="en-US" dirty="0" smtClean="0"/>
              <a:t> computes the corner score from the Second </a:t>
            </a:r>
            <a:r>
              <a:rPr lang="en-US" dirty="0"/>
              <a:t>Moment Matrix. In </a:t>
            </a:r>
            <a:r>
              <a:rPr lang="en-US" dirty="0" err="1" smtClean="0"/>
              <a:t>NMSLayer</a:t>
            </a:r>
            <a:r>
              <a:rPr lang="en-US" dirty="0" smtClean="0"/>
              <a:t>, We </a:t>
            </a:r>
            <a:r>
              <a:rPr lang="en-US" dirty="0" smtClean="0"/>
              <a:t>used a max pooling layer to identify the local maxima of corner score. We then returned all the values that were equal to a local maxima.</a:t>
            </a:r>
            <a:endParaRPr lang="en-US" dirty="0"/>
          </a:p>
          <a:p>
            <a:pPr marL="0" lvl="0" indent="0" algn="l" rtl="0">
              <a:spcBef>
                <a:spcPts val="0"/>
              </a:spcBef>
              <a:spcAft>
                <a:spcPts val="0"/>
              </a:spcAft>
              <a:buNone/>
            </a:pP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2: </a:t>
            </a:r>
            <a:r>
              <a:rPr lang="en-US" dirty="0" err="1"/>
              <a:t>SiftNet</a:t>
            </a:r>
            <a:endParaRPr dirty="0"/>
          </a:p>
        </p:txBody>
      </p:sp>
      <p:sp>
        <p:nvSpPr>
          <p:cNvPr id="82" name="Google Shape;82;p17"/>
          <p:cNvSpPr txBox="1">
            <a:spLocks noGrp="1"/>
          </p:cNvSpPr>
          <p:nvPr>
            <p:ph type="body" idx="1"/>
          </p:nvPr>
        </p:nvSpPr>
        <p:spPr>
          <a:xfrm>
            <a:off x="311699" y="1152475"/>
            <a:ext cx="8520599"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&lt;</a:t>
            </a:r>
            <a:r>
              <a:rPr lang="en-US" dirty="0"/>
              <a:t>Describe how the </a:t>
            </a:r>
            <a:r>
              <a:rPr lang="en-US" dirty="0" err="1"/>
              <a:t>SiftNet</a:t>
            </a:r>
            <a:r>
              <a:rPr lang="en-US" dirty="0"/>
              <a:t> you implemented mirrors the Sift Process. (First describe Sift) What does each layer do? How are the operations we perform equivalent?)</a:t>
            </a:r>
            <a:r>
              <a:rPr lang="en" dirty="0" smtClean="0"/>
              <a:t>&gt;</a:t>
            </a:r>
          </a:p>
          <a:p>
            <a:pPr marL="0" lvl="0" indent="0">
              <a:spcAft>
                <a:spcPts val="1600"/>
              </a:spcAft>
              <a:buNone/>
            </a:pPr>
            <a:r>
              <a:rPr lang="en" dirty="0" smtClean="0"/>
              <a:t>SIFT features are formed by computing the gradient at each pixel in a 16 x 16 window around the keypoint. In the actual version of SIFT, the gradient magnitudes are weighted by a gaussian. In each 4 by 4 quadrant, we form a histogram representing the contribution of the gradient to each of 8 principal directions. This forms an 8 vector for each quadrant. This 8 vectors are then concatenated and normalized.</a:t>
            </a:r>
          </a:p>
          <a:p>
            <a:pPr marL="0" lvl="0" indent="0">
              <a:spcAft>
                <a:spcPts val="1600"/>
              </a:spcAft>
              <a:buNone/>
            </a:pPr>
            <a:r>
              <a:rPr lang="en" dirty="0" smtClean="0"/>
              <a:t>In </a:t>
            </a:r>
            <a:r>
              <a:rPr lang="en-US" dirty="0" err="1" smtClean="0"/>
              <a:t>SIFTOrientationLayer</a:t>
            </a:r>
            <a:r>
              <a:rPr lang="en-US" dirty="0" smtClean="0"/>
              <a:t>, we use a 1 by 1 convolutional layer to compute the contribution of the gradient in each of the 8 principal directions. We also add a 2 more output channels to return the original gradient, In the Histogram layer, we create a component that can be convolved to create a histogram. We return a modified version of the contribution tensor. But we report a contribution of zero for non maximal principal directions and the total magnitude on maximal principal directions. Unlike the original sift, each gradient only contributes to one direction</a:t>
            </a:r>
            <a:r>
              <a:rPr lang="en-US" dirty="0"/>
              <a:t>. </a:t>
            </a:r>
            <a:r>
              <a:rPr lang="en-US" dirty="0" err="1" smtClean="0"/>
              <a:t>SubGridAccumulationLayer</a:t>
            </a:r>
            <a:r>
              <a:rPr lang="en-US" dirty="0" smtClean="0"/>
              <a:t> uses a </a:t>
            </a:r>
            <a:r>
              <a:rPr lang="en-US" dirty="0" err="1" smtClean="0"/>
              <a:t>convultional</a:t>
            </a:r>
            <a:r>
              <a:rPr lang="en-US" dirty="0" smtClean="0"/>
              <a:t> layer to find the total histogram in a 4 by 4 area.</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80E5-3D26-490E-B0E0-AC20BD48D16E}"/>
              </a:ext>
            </a:extLst>
          </p:cNvPr>
          <p:cNvSpPr>
            <a:spLocks noGrp="1"/>
          </p:cNvSpPr>
          <p:nvPr>
            <p:ph type="title"/>
          </p:nvPr>
        </p:nvSpPr>
        <p:spPr/>
        <p:txBody>
          <a:bodyPr/>
          <a:lstStyle/>
          <a:p>
            <a:r>
              <a:rPr lang="en-US" dirty="0"/>
              <a:t>Part 2: </a:t>
            </a:r>
            <a:r>
              <a:rPr lang="en-US" dirty="0" err="1"/>
              <a:t>SiftNet</a:t>
            </a:r>
            <a:endParaRPr lang="en-US" dirty="0"/>
          </a:p>
        </p:txBody>
      </p:sp>
      <p:sp>
        <p:nvSpPr>
          <p:cNvPr id="3" name="Text Placeholder 2">
            <a:extLst>
              <a:ext uri="{FF2B5EF4-FFF2-40B4-BE49-F238E27FC236}">
                <a16:creationId xmlns:a16="http://schemas.microsoft.com/office/drawing/2014/main" id="{B6A53563-79C8-40CE-A279-FD7C34C6E732}"/>
              </a:ext>
            </a:extLst>
          </p:cNvPr>
          <p:cNvSpPr>
            <a:spLocks noGrp="1"/>
          </p:cNvSpPr>
          <p:nvPr>
            <p:ph type="body" idx="1"/>
          </p:nvPr>
        </p:nvSpPr>
        <p:spPr/>
        <p:txBody>
          <a:bodyPr/>
          <a:lstStyle/>
          <a:p>
            <a:r>
              <a:rPr lang="en-US" dirty="0"/>
              <a:t>&lt;Explain what we would have to do make our version of Sift rotationally invariant (</a:t>
            </a:r>
            <a:r>
              <a:rPr lang="en-US" dirty="0" smtClean="0"/>
              <a:t>conceptually)&gt;</a:t>
            </a:r>
          </a:p>
          <a:p>
            <a:endParaRPr lang="en-US" dirty="0"/>
          </a:p>
          <a:p>
            <a:pPr marL="139700" indent="0">
              <a:buNone/>
            </a:pPr>
            <a:r>
              <a:rPr lang="en-US" dirty="0" smtClean="0"/>
              <a:t>You can  the dominant direction of a </a:t>
            </a:r>
            <a:r>
              <a:rPr lang="en-US" dirty="0" err="1" smtClean="0"/>
              <a:t>keypoint</a:t>
            </a:r>
            <a:r>
              <a:rPr lang="en-US" dirty="0" smtClean="0"/>
              <a:t>. Then use an oriented patch around the detected point to form a feature.</a:t>
            </a:r>
            <a:endParaRPr lang="en-US" dirty="0"/>
          </a:p>
        </p:txBody>
      </p:sp>
      <p:sp>
        <p:nvSpPr>
          <p:cNvPr id="4" name="Text Placeholder 3">
            <a:extLst>
              <a:ext uri="{FF2B5EF4-FFF2-40B4-BE49-F238E27FC236}">
                <a16:creationId xmlns:a16="http://schemas.microsoft.com/office/drawing/2014/main" id="{64EDF1C1-0061-4EEF-AB3B-54FC6557C0EE}"/>
              </a:ext>
            </a:extLst>
          </p:cNvPr>
          <p:cNvSpPr>
            <a:spLocks noGrp="1"/>
          </p:cNvSpPr>
          <p:nvPr>
            <p:ph type="body" idx="2"/>
          </p:nvPr>
        </p:nvSpPr>
        <p:spPr/>
        <p:txBody>
          <a:bodyPr/>
          <a:lstStyle/>
          <a:p>
            <a:r>
              <a:rPr lang="en-US" dirty="0"/>
              <a:t>&lt;Explain what we would have to do to make our version of SIFT scale invariant (conceptually</a:t>
            </a:r>
            <a:r>
              <a:rPr lang="en-US" dirty="0" smtClean="0"/>
              <a:t>)&gt;</a:t>
            </a:r>
          </a:p>
          <a:p>
            <a:endParaRPr lang="en-US" dirty="0"/>
          </a:p>
          <a:p>
            <a:pPr marL="139700" indent="0">
              <a:buNone/>
            </a:pPr>
            <a:r>
              <a:rPr lang="en-US" dirty="0" smtClean="0"/>
              <a:t>You can extract features at a variety of resolutions concatenate them all to create one larger feature.</a:t>
            </a:r>
            <a:endParaRPr lang="en-US" dirty="0"/>
          </a:p>
        </p:txBody>
      </p:sp>
    </p:spTree>
    <p:extLst>
      <p:ext uri="{BB962C8B-B14F-4D97-AF65-F5344CB8AC3E}">
        <p14:creationId xmlns:p14="http://schemas.microsoft.com/office/powerpoint/2010/main" val="10094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FBB4-E691-463A-A755-0F3CA18F9400}"/>
              </a:ext>
            </a:extLst>
          </p:cNvPr>
          <p:cNvSpPr>
            <a:spLocks noGrp="1"/>
          </p:cNvSpPr>
          <p:nvPr>
            <p:ph type="title"/>
          </p:nvPr>
        </p:nvSpPr>
        <p:spPr/>
        <p:txBody>
          <a:bodyPr/>
          <a:lstStyle/>
          <a:p>
            <a:r>
              <a:rPr lang="en-US" dirty="0"/>
              <a:t>Part 2: </a:t>
            </a:r>
            <a:r>
              <a:rPr lang="en-US" dirty="0" err="1"/>
              <a:t>SiftNet</a:t>
            </a:r>
            <a:endParaRPr lang="en-US" dirty="0"/>
          </a:p>
        </p:txBody>
      </p:sp>
      <p:sp>
        <p:nvSpPr>
          <p:cNvPr id="3" name="Text Placeholder 2">
            <a:extLst>
              <a:ext uri="{FF2B5EF4-FFF2-40B4-BE49-F238E27FC236}">
                <a16:creationId xmlns:a16="http://schemas.microsoft.com/office/drawing/2014/main" id="{DE0620EF-DFF3-44F9-832B-110EB5FEA4CC}"/>
              </a:ext>
            </a:extLst>
          </p:cNvPr>
          <p:cNvSpPr>
            <a:spLocks noGrp="1"/>
          </p:cNvSpPr>
          <p:nvPr>
            <p:ph type="body" idx="1"/>
          </p:nvPr>
        </p:nvSpPr>
        <p:spPr/>
        <p:txBody>
          <a:bodyPr/>
          <a:lstStyle/>
          <a:p>
            <a:r>
              <a:rPr lang="en-US" dirty="0"/>
              <a:t>&lt;What would happen if instead of using 16 </a:t>
            </a:r>
            <a:r>
              <a:rPr lang="en-US" dirty="0" err="1"/>
              <a:t>subgrids</a:t>
            </a:r>
            <a:r>
              <a:rPr lang="en-US" dirty="0"/>
              <a:t>, we only used 4 (dividing the window into 4 grids total for our descriptor</a:t>
            </a:r>
            <a:r>
              <a:rPr lang="en-US" dirty="0" smtClean="0"/>
              <a:t>)&gt;</a:t>
            </a:r>
          </a:p>
          <a:p>
            <a:endParaRPr lang="en-US" dirty="0"/>
          </a:p>
          <a:p>
            <a:r>
              <a:rPr lang="en-US" dirty="0" smtClean="0"/>
              <a:t>The feature would be less powerful  because it picks up less information from the surrounding pixels. The range of the descriptor would be less so you might run into issues on larger pictures with similar features,  You would have more error.</a:t>
            </a:r>
            <a:endParaRPr lang="en-US" dirty="0"/>
          </a:p>
        </p:txBody>
      </p:sp>
      <p:sp>
        <p:nvSpPr>
          <p:cNvPr id="4" name="Text Placeholder 3">
            <a:extLst>
              <a:ext uri="{FF2B5EF4-FFF2-40B4-BE49-F238E27FC236}">
                <a16:creationId xmlns:a16="http://schemas.microsoft.com/office/drawing/2014/main" id="{687C87DC-4249-4F27-835F-0703AA6B9E24}"/>
              </a:ext>
            </a:extLst>
          </p:cNvPr>
          <p:cNvSpPr>
            <a:spLocks noGrp="1"/>
          </p:cNvSpPr>
          <p:nvPr>
            <p:ph type="body" idx="2"/>
          </p:nvPr>
        </p:nvSpPr>
        <p:spPr/>
        <p:txBody>
          <a:bodyPr/>
          <a:lstStyle/>
          <a:p>
            <a:r>
              <a:rPr lang="en-US" dirty="0"/>
              <a:t>&lt;What could we do to make our histograms in this project more </a:t>
            </a:r>
            <a:r>
              <a:rPr lang="en-US" dirty="0" smtClean="0"/>
              <a:t>descriptive?&gt;</a:t>
            </a:r>
          </a:p>
          <a:p>
            <a:endParaRPr lang="en-US" dirty="0"/>
          </a:p>
          <a:p>
            <a:pPr marL="139700" indent="0">
              <a:buNone/>
            </a:pPr>
            <a:r>
              <a:rPr lang="en-US" dirty="0" smtClean="0"/>
              <a:t>You could add more principal direction bins,</a:t>
            </a:r>
            <a:endParaRPr lang="en-US" dirty="0"/>
          </a:p>
        </p:txBody>
      </p:sp>
    </p:spTree>
    <p:extLst>
      <p:ext uri="{BB962C8B-B14F-4D97-AF65-F5344CB8AC3E}">
        <p14:creationId xmlns:p14="http://schemas.microsoft.com/office/powerpoint/2010/main" val="371453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a:t>
            </a:r>
            <a:r>
              <a:rPr lang="en-US" dirty="0"/>
              <a:t>Feature Matching</a:t>
            </a:r>
            <a:r>
              <a:rPr lang="en" dirty="0"/>
              <a:t> </a:t>
            </a:r>
            <a:endParaRPr dirty="0"/>
          </a:p>
        </p:txBody>
      </p:sp>
      <p:sp>
        <p:nvSpPr>
          <p:cNvPr id="89" name="Google Shape;89;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indent="0">
              <a:buNone/>
            </a:pPr>
            <a:r>
              <a:rPr lang="en-US" dirty="0"/>
              <a:t>&lt;insert feature matching visualization of Notre Dame from proj3.ipynb&gt;</a:t>
            </a:r>
          </a:p>
        </p:txBody>
      </p:sp>
      <p:sp>
        <p:nvSpPr>
          <p:cNvPr id="90" name="Google Shape;90;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indent="0">
              <a:buNone/>
            </a:pPr>
            <a:r>
              <a:rPr lang="en-US" dirty="0"/>
              <a:t>&lt;insert feature matching visualization of Rushmore from proj3.ipynb &gt;</a:t>
            </a:r>
          </a:p>
          <a:p>
            <a:pPr marL="0" lvl="0" indent="0" algn="l" rtl="0">
              <a:spcBef>
                <a:spcPts val="0"/>
              </a:spcBef>
              <a:spcAft>
                <a:spcPts val="0"/>
              </a:spcAft>
              <a:buNone/>
            </a:pPr>
            <a:endParaRPr b="1" dirty="0"/>
          </a:p>
        </p:txBody>
      </p:sp>
      <p:pic>
        <p:nvPicPr>
          <p:cNvPr id="2" name="Picture 1"/>
          <p:cNvPicPr>
            <a:picLocks noChangeAspect="1"/>
          </p:cNvPicPr>
          <p:nvPr/>
        </p:nvPicPr>
        <p:blipFill>
          <a:blip r:embed="rId3"/>
          <a:stretch>
            <a:fillRect/>
          </a:stretch>
        </p:blipFill>
        <p:spPr>
          <a:xfrm>
            <a:off x="428625" y="1910578"/>
            <a:ext cx="4143375" cy="2524125"/>
          </a:xfrm>
          <a:prstGeom prst="rect">
            <a:avLst/>
          </a:prstGeom>
        </p:spPr>
      </p:pic>
      <p:pic>
        <p:nvPicPr>
          <p:cNvPr id="4" name="Picture 3"/>
          <p:cNvPicPr>
            <a:picLocks noChangeAspect="1"/>
          </p:cNvPicPr>
          <p:nvPr/>
        </p:nvPicPr>
        <p:blipFill>
          <a:blip r:embed="rId4"/>
          <a:stretch>
            <a:fillRect/>
          </a:stretch>
        </p:blipFill>
        <p:spPr>
          <a:xfrm>
            <a:off x="4572000" y="2291577"/>
            <a:ext cx="4048125" cy="176212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1043</Words>
  <Application>Microsoft Office PowerPoint</Application>
  <PresentationFormat>On-screen Show (16:9)</PresentationFormat>
  <Paragraphs>65</Paragraphs>
  <Slides>16</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CS 6476 Project 3</vt:lpstr>
      <vt:lpstr>Gradescope Group Quiz Collaboration Photo</vt:lpstr>
      <vt:lpstr>Part 1: HarrisNet</vt:lpstr>
      <vt:lpstr>Part 1: HarrisNet</vt:lpstr>
      <vt:lpstr>Part 1: HarrisNet</vt:lpstr>
      <vt:lpstr>Part 2: SiftNet</vt:lpstr>
      <vt:lpstr>Part 2: SiftNet</vt:lpstr>
      <vt:lpstr>Part 2: SiftNet</vt:lpstr>
      <vt:lpstr>Part 3: Feature Matching </vt:lpstr>
      <vt:lpstr>Part 3: Feature Matching</vt:lpstr>
      <vt:lpstr>Results: Ground Truth Comparison</vt:lpstr>
      <vt:lpstr>Results: Ground Truth Comparison</vt:lpstr>
      <vt:lpstr>Results: Discussion</vt:lpstr>
      <vt:lpstr>Conclusions</vt:lpstr>
      <vt:lpstr>Extra Credit: Sift Parameter variations</vt:lpstr>
      <vt:lpstr>Extra Credit: Custom Image Pairs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2</dc:title>
  <cp:lastModifiedBy>Karan Sarkar</cp:lastModifiedBy>
  <cp:revision>37</cp:revision>
  <dcterms:modified xsi:type="dcterms:W3CDTF">2020-10-28T21:01:27Z</dcterms:modified>
</cp:coreProperties>
</file>